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ína Kapuciánová" initials="KK" lastIdx="2" clrIdx="0">
    <p:extLst>
      <p:ext uri="{19B8F6BF-5375-455C-9EA6-DF929625EA0E}">
        <p15:presenceInfo xmlns:p15="http://schemas.microsoft.com/office/powerpoint/2012/main" userId="Karolína Kapuciá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6DE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 showGuides="1">
      <p:cViewPr varScale="1">
        <p:scale>
          <a:sx n="98" d="100"/>
          <a:sy n="98" d="100"/>
        </p:scale>
        <p:origin x="1016" y="1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31T09:10:43.179" idx="2">
    <p:pos x="7006" y="3492"/>
    <p:text>Edtech is some kind of price?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5BA0FD-6906-AC80-FC43-51266B594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BE7E18-0282-CF44-EAFB-DBBD578AE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5C0DCA-CCE8-6622-6830-30A1828B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B967C9-1A73-A1EA-10F7-2773AC35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CAE188-54DB-CC10-CA4C-052667E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80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BB0DDE-5CD6-FED8-31E4-FA7CDA35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BEBABD-F409-63F6-7C57-861C9EAFC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97C445-0EB6-BB8E-2D34-7E4C90BC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D32FAF-8A1D-9478-BF20-15B8109C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D0E0F9-64CC-1A5B-B5DB-CC0B0720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38AB45B-907D-C985-FE4D-535820D8E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B8AEDB-04E4-D1F9-3236-8F274AFC0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8B5862-908E-5BDF-C1CF-C45FD0D5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99EBF5-F4D0-1EF5-D098-F87ED310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FF9B73-DAEA-0B25-9795-3B7C6C0A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DAD10-3CAC-AC67-B042-2C2F7D5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057DC4-F533-C5FB-7D57-6684745D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9CC14D-FB27-1ABE-10D2-073F0248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CB3231-8E96-BCF9-8F2B-156F992F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4A7AA6-E576-219E-7BB1-14CA0323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06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7F7AE-427D-A9D4-F86D-27F2450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980B32-7212-93CC-32B6-973C31E9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F50CE0-6304-2293-2480-C2A857FB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41E639-5012-A838-9644-B67EE236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E86146-A163-1273-FD7B-E0D52568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20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3396E-D34B-41A6-1D8D-C9C68ECF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F55526-2818-20FD-38E8-96EEC8AF0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59DD51-B6B5-C5DC-01D3-207E4BC6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169079-630D-7BFD-9E41-68C14839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05167D-06F6-47D8-D351-766CE82A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F082-06FA-371B-B264-D7EE5B33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01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7237E-75A9-8362-7CB3-393E0546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8BD009-0A56-FD2A-8B09-E5E126C2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F9FB87-7392-2B18-8CD9-0FAD03B0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975F68-FD25-D3BF-160F-98C6A681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93DEBC3-1991-0BEB-CC9D-9CF64D5E3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D4F2C96-49D4-BC31-F839-3BC67588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BD41F0A-CAB8-1C12-1AC1-229502CA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4EB7DE-5435-26B0-826D-E896C23D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41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C646-3CB1-9655-99F7-5A2CA0CC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DBD22C-2DE0-BA1C-16B4-6F1186C8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FE7C65-9CBF-4885-9F50-BBADE30D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C2253B-11DB-B603-52AE-2E1CED82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66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9874A19-F100-B0D9-EF6D-674585C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A1280B-7A26-936C-5260-702F6293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9A8055-A735-9D98-AD41-976948A3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38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C572C-6D53-CCE9-7BD6-9A442C2D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0242DE-36F7-DD95-9EFA-6F9E2C6E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029B1F-30E4-672E-DAA0-893F2892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8F75F0-D760-E8E2-0A3F-473B34DD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C199F3-D0A0-123F-2605-EA2F57BF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67193D-04F8-490B-79C9-10ADEE03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74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A5771-5F96-17B8-94A4-061E6CCF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388514-A751-1227-71A8-0AECDF08D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723D44-F6F6-F264-5244-110EC16ED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646395-D8D6-0013-0D3D-ADCAF7AF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8BB8DE-3352-6B35-3A24-D08B3EFF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E075167-73B0-59E8-39A1-7D394D6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7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E62FCFA-8C7A-84BA-A40D-D9973B9C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D1653C-337A-0530-C123-9A26951C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6924-384E-6F2A-DF37-64AFB366D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D020-48A0-884E-8532-9C9DD05B6B25}" type="datetimeFigureOut">
              <a:rPr lang="sv-SE" smtClean="0"/>
              <a:t>2023-11-01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027B40-C55D-DE5C-E32E-CA6DA52CC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A9679A-8A8B-911C-4D88-9E346A44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2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hyperlink" Target="https://omepworld.org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hkr.se/e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1EDE6-FD58-6A5C-3C21-F9AD9BB2D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" y="1072926"/>
            <a:ext cx="5854700" cy="2387600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Udržitelnost od začátku</a:t>
            </a:r>
            <a:endParaRPr lang="sv-SE" sz="50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5E01A1-1884-CF75-15B8-BDC7661D9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300" y="3511326"/>
            <a:ext cx="4989846" cy="1655762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002060"/>
                </a:solidFill>
              </a:rPr>
              <a:t>Datum</a:t>
            </a:r>
            <a:endParaRPr lang="sv-SE" dirty="0">
              <a:solidFill>
                <a:srgbClr val="002060"/>
              </a:solidFill>
            </a:endParaRPr>
          </a:p>
          <a:p>
            <a:pPr algn="l"/>
            <a:r>
              <a:rPr lang="cs-CZ" dirty="0">
                <a:solidFill>
                  <a:srgbClr val="002060"/>
                </a:solidFill>
              </a:rPr>
              <a:t>Prezentující</a:t>
            </a: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72B429-E4C7-0D73-EFAC-823E3229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AC20410-3396-E4CD-48BA-8DAF1020D7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05" b="1405"/>
          <a:stretch/>
        </p:blipFill>
        <p:spPr>
          <a:xfrm>
            <a:off x="8130359" y="844097"/>
            <a:ext cx="1671501" cy="298688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782B503-FB10-FB58-9050-9BB8219FE2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78" b="2278"/>
          <a:stretch/>
        </p:blipFill>
        <p:spPr>
          <a:xfrm>
            <a:off x="6458857" y="844097"/>
            <a:ext cx="1671502" cy="2986881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1EC85E-B549-1FA8-9A51-495DC54470E2}"/>
              </a:ext>
            </a:extLst>
          </p:cNvPr>
          <p:cNvSpPr>
            <a:spLocks noChangeAspect="1"/>
          </p:cNvSpPr>
          <p:nvPr/>
        </p:nvSpPr>
        <p:spPr>
          <a:xfrm>
            <a:off x="8336663" y="2928562"/>
            <a:ext cx="3767260" cy="360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586" b="-26420"/>
            </a:stretch>
          </a:blipFill>
        </p:spPr>
        <p:txBody>
          <a:bodyPr/>
          <a:lstStyle/>
          <a:p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2E35C4AE-0700-2AC2-958A-B970A2A214E2}"/>
              </a:ext>
            </a:extLst>
          </p:cNvPr>
          <p:cNvCxnSpPr/>
          <p:nvPr/>
        </p:nvCxnSpPr>
        <p:spPr>
          <a:xfrm>
            <a:off x="1055688" y="3414486"/>
            <a:ext cx="4570412" cy="0"/>
          </a:xfrm>
          <a:prstGeom prst="line">
            <a:avLst/>
          </a:prstGeom>
          <a:ln w="38100">
            <a:solidFill>
              <a:srgbClr val="66C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BC780AA-2165-4E69-1B50-9B23F32155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91"/>
          <a:stretch/>
        </p:blipFill>
        <p:spPr>
          <a:xfrm>
            <a:off x="768349" y="6091201"/>
            <a:ext cx="3983346" cy="76680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B5F9480-179B-5CAE-2EEC-3E1D0CAFE88D}"/>
              </a:ext>
            </a:extLst>
          </p:cNvPr>
          <p:cNvSpPr txBox="1"/>
          <p:nvPr/>
        </p:nvSpPr>
        <p:spPr>
          <a:xfrm>
            <a:off x="5353217" y="5217888"/>
            <a:ext cx="40742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i="1" dirty="0">
              <a:solidFill>
                <a:srgbClr val="002060"/>
              </a:solidFill>
            </a:endParaRPr>
          </a:p>
          <a:p>
            <a:r>
              <a:rPr lang="cs-CZ" dirty="0"/>
              <a:t>"Tento kurz je prvním krokem k dlouhodobé podpoře naší Země.“ - </a:t>
            </a:r>
            <a:r>
              <a:rPr lang="sv-SE" dirty="0">
                <a:solidFill>
                  <a:srgbClr val="002060"/>
                </a:solidFill>
              </a:rPr>
              <a:t>Jessica, </a:t>
            </a:r>
            <a:r>
              <a:rPr lang="cs-CZ" dirty="0">
                <a:solidFill>
                  <a:srgbClr val="002060"/>
                </a:solidFill>
              </a:rPr>
              <a:t>předškolní pedagog</a:t>
            </a:r>
            <a:endParaRPr lang="sv-S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2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sv-S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653831-D767-E22A-7ED2-FEA44B7EA869}"/>
              </a:ext>
            </a:extLst>
          </p:cNvPr>
          <p:cNvSpPr>
            <a:spLocks noChangeAspect="1"/>
          </p:cNvSpPr>
          <p:nvPr/>
        </p:nvSpPr>
        <p:spPr>
          <a:xfrm>
            <a:off x="6135355" y="549000"/>
            <a:ext cx="6027617" cy="576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586" b="-26420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1194881" y="793130"/>
            <a:ext cx="364818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PŘIPOJTE SE K NÁM </a:t>
            </a:r>
            <a:endParaRPr lang="cs-CZ" sz="14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 PŘISPĚJTE KE ZMĚNĚ</a:t>
            </a:r>
            <a:endParaRPr lang="cs-CZ" sz="14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endParaRPr lang="cs-CZ" sz="14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BEZPLATNÝ ONLINE KURZ</a:t>
            </a:r>
            <a:endParaRPr lang="cs-CZ" sz="14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'UDRŽITELNOST OD ZAČÁTKU'</a:t>
            </a:r>
            <a:endParaRPr lang="en-US" sz="1400" spc="207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1122311" y="2555619"/>
            <a:ext cx="3922300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Objevte příležitost k ovlivňování toho, jak se bude příští generace učit pečovat o naši planetu. </a:t>
            </a:r>
          </a:p>
          <a:p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Zaregistrujte se do bezplatného online kurzu "Udržitelnost od začátku", nejmodernějšího programu spolufinancovaného EU a vytvořeného speciálně pro pedagogy předškolního věku.</a:t>
            </a:r>
          </a:p>
          <a:p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Kurz byl vyvinut ve spolupráci  </a:t>
            </a:r>
            <a:r>
              <a:rPr lang="cs-CZ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Kristianstadské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Univerzity s evropským </a:t>
            </a:r>
            <a:r>
              <a:rPr lang="cs-CZ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OMEPem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a </a:t>
            </a:r>
            <a:r>
              <a:rPr lang="cs-CZ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edChild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a bude spuštěn v září 2023.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4AC649FC-DFA8-076A-3F97-0F50D3E4D677}"/>
              </a:ext>
            </a:extLst>
          </p:cNvPr>
          <p:cNvSpPr txBox="1"/>
          <p:nvPr/>
        </p:nvSpPr>
        <p:spPr>
          <a:xfrm>
            <a:off x="8389977" y="6050288"/>
            <a:ext cx="175061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sz="1400" dirty="0">
                <a:latin typeface="Arial Rounded MT Bold" panose="020F0704030504030204" pitchFamily="34" charset="77"/>
              </a:rPr>
              <a:t>Kurzem děti provází osm kamarádů</a:t>
            </a:r>
            <a:endParaRPr lang="en-US" sz="1400" dirty="0">
              <a:latin typeface="Arial Rounded MT Bold" panose="020F0704030504030204" pitchFamily="34" charset="77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BEA2AD-4DD2-3836-552F-085EFBFD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3" name="Bildobjekt 2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BC047D2C-FD68-9D76-DB90-6BA6DAFAA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sv-SE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290881" y="18853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JAK SE ZAPOJIT</a:t>
            </a:r>
            <a:endParaRPr lang="en-US" sz="1400" spc="207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218311" y="2555619"/>
            <a:ext cx="3461881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'"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Udržitelnost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od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začátku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" je k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dispozici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v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aplikaci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ECE Academy (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dostupné z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AppStore / Google Play). </a:t>
            </a:r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Aplikaci si lze stáhnout v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několika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jazycích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což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vyhovuje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různým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vzdělávacím systémům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rámcovým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programům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Stačí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ji nainstalovat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vytvořit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bezplatný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účet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a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začít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! </a:t>
            </a:r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Po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absolvování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kurzu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obdržíte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certifikát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o vzdělávání pro vás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diplomy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pro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děti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0CDD2CD0-765F-A20B-9ADB-FFB61FF8AC89}"/>
              </a:ext>
            </a:extLst>
          </p:cNvPr>
          <p:cNvSpPr txBox="1"/>
          <p:nvPr/>
        </p:nvSpPr>
        <p:spPr>
          <a:xfrm>
            <a:off x="1220281" y="18853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sz="1400" spc="158" dirty="0">
                <a:latin typeface="Arial Rounded MT Bold" panose="020F0704030504030204" pitchFamily="34" charset="77"/>
              </a:rPr>
              <a:t>CO VÁS ČEKÁ</a:t>
            </a:r>
            <a:endParaRPr lang="en-US" sz="1400" spc="207" dirty="0">
              <a:latin typeface="Arial Rounded MT Bold" panose="020F0704030504030204" pitchFamily="34" charset="77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478D03BA-FCE4-C953-D320-0A255A606FD4}"/>
              </a:ext>
            </a:extLst>
          </p:cNvPr>
          <p:cNvSpPr txBox="1"/>
          <p:nvPr/>
        </p:nvSpPr>
        <p:spPr>
          <a:xfrm>
            <a:off x="1147711" y="2555619"/>
            <a:ext cx="382235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Nechte se vtáhnout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osmi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kompleními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modul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y kurzu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Prozkoumejte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různé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rozměry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udržitelného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rozvoje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prostřednictvím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našich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uživatelsky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přívětivých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modulů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Zapojte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se a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vzdělávejte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se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společně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: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Vyzkoušejte si zábavné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aktivit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y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vytvořen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é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pro pedagogy a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děti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V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kurzu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se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objevují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postavy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'8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kamarádů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',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které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nenásilnou formou přináší k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oncepty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udržitelnosti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do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již známých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výukových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metod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Poznatky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od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předních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odborníků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Využijte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znalostí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průkopníků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v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oblasti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vzdělávání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pro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udržitelný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rozvoj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v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předškolní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věku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B12CF5-E83A-6EB9-8E61-DE439181E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FBF1F46D-C6B3-4A9D-A3AE-37B1ADB71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sv-SE" dirty="0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290881" y="18726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Něco málo o nás</a:t>
            </a:r>
            <a:endParaRPr lang="en-US" sz="1400" spc="207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218310" y="2555619"/>
            <a:ext cx="4491089" cy="3662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Zůstaňte informováni skrze naši </a:t>
            </a:r>
            <a:r>
              <a:rPr lang="cs-CZ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facebookovou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stránku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https://www.facebook.com/edChildECEAcademy</a:t>
            </a: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Kristianstad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University je předním průkopníkem v oblasti předškolního vzdělávání, jehož cílem je podporovat inovace a rozvoj v učebním prostředí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rId2"/>
              </a:rPr>
              <a:t>https://www.hkr.se/en/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OMEP je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mezinárodní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nevládní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organizace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sdružující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odborníky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a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výzkumné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pracovníky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působící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v 70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zemích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světa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ve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prospěch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dětí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ve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věku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0-8 let,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rId3"/>
              </a:rPr>
              <a:t>https://omepworld.org/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  <a:endParaRPr lang="cs-CZ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edChild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švédská společnost oceněná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EdTech,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transformuje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osvědčené vzdělávací </a:t>
            </a:r>
            <a:r>
              <a:rPr lang="cs-CZ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zkušennosti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pomocí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inovativních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řešení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www.edchild.com.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668850-97FB-7445-676B-972B7A71A6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9" r="389"/>
          <a:stretch/>
        </p:blipFill>
        <p:spPr>
          <a:xfrm>
            <a:off x="2869814" y="1409700"/>
            <a:ext cx="2841303" cy="54483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C2DA20B9-15AC-6117-ACFF-ADCCEC9890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80" r="1180"/>
          <a:stretch/>
        </p:blipFill>
        <p:spPr>
          <a:xfrm>
            <a:off x="0" y="269692"/>
            <a:ext cx="2841303" cy="54483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43E8802-44F2-A667-E0BB-A546D0F86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C8BF78F6-1A26-F67D-E4C6-5F3D946A5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BD5941E-57F8-3F4A-A964-CAA31FDE1C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306" y="1953134"/>
            <a:ext cx="3513770" cy="294558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7CFC77B-A49F-DE95-EB10-9FFDF5CA65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12360" y="1944664"/>
            <a:ext cx="3533976" cy="296252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35CD77-9A71-75C6-C54E-16B2C3DA5E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64010" y="1953134"/>
            <a:ext cx="3513771" cy="2945586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AF11C81C-3E60-D5B9-A240-B706D29F8D46}"/>
              </a:ext>
            </a:extLst>
          </p:cNvPr>
          <p:cNvSpPr txBox="1"/>
          <p:nvPr/>
        </p:nvSpPr>
        <p:spPr>
          <a:xfrm>
            <a:off x="4281383" y="617791"/>
            <a:ext cx="364818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v-SE" sz="2000" b="1" i="0" dirty="0" err="1">
                <a:solidFill>
                  <a:srgbClr val="0F0D53"/>
                </a:solidFill>
                <a:effectLst/>
                <a:latin typeface="Arial Rounded MT Bold" panose="020F0704030504030204" pitchFamily="34" charset="77"/>
              </a:rPr>
              <a:t>Připojte</a:t>
            </a:r>
            <a:r>
              <a:rPr lang="sv-SE" sz="2000" b="1" i="0" dirty="0">
                <a:solidFill>
                  <a:srgbClr val="0F0D53"/>
                </a:solidFill>
                <a:effectLst/>
                <a:latin typeface="Arial Rounded MT Bold" panose="020F0704030504030204" pitchFamily="34" charset="77"/>
              </a:rPr>
              <a:t> se k </a:t>
            </a:r>
            <a:r>
              <a:rPr lang="sv-SE" sz="2000" b="1" i="0" dirty="0" err="1">
                <a:solidFill>
                  <a:srgbClr val="0F0D53"/>
                </a:solidFill>
                <a:effectLst/>
                <a:latin typeface="Arial Rounded MT Bold" panose="020F0704030504030204" pitchFamily="34" charset="77"/>
              </a:rPr>
              <a:t>nám</a:t>
            </a:r>
            <a:r>
              <a:rPr lang="sv-SE" sz="2000" b="1" i="0" dirty="0">
                <a:solidFill>
                  <a:srgbClr val="0F0D53"/>
                </a:solidFill>
                <a:effectLst/>
                <a:latin typeface="Arial Rounded MT Bold" panose="020F0704030504030204" pitchFamily="34" charset="77"/>
              </a:rPr>
              <a:t> a </a:t>
            </a:r>
            <a:r>
              <a:rPr lang="sv-SE" sz="2000" b="1" i="0" dirty="0" err="1">
                <a:solidFill>
                  <a:srgbClr val="0F0D53"/>
                </a:solidFill>
                <a:effectLst/>
                <a:latin typeface="Arial Rounded MT Bold" panose="020F0704030504030204" pitchFamily="34" charset="77"/>
              </a:rPr>
              <a:t>změňte</a:t>
            </a:r>
            <a:r>
              <a:rPr lang="sv-SE" sz="2000" b="1" i="0" dirty="0">
                <a:solidFill>
                  <a:srgbClr val="0F0D53"/>
                </a:solidFill>
                <a:effectLst/>
                <a:latin typeface="Arial Rounded MT Bold" panose="020F0704030504030204" pitchFamily="34" charset="77"/>
              </a:rPr>
              <a:t> </a:t>
            </a:r>
            <a:r>
              <a:rPr lang="sv-SE" sz="2000" b="1" i="0" dirty="0" err="1">
                <a:solidFill>
                  <a:srgbClr val="0F0D53"/>
                </a:solidFill>
                <a:effectLst/>
                <a:latin typeface="Arial Rounded MT Bold" panose="020F0704030504030204" pitchFamily="34" charset="77"/>
              </a:rPr>
              <a:t>svět</a:t>
            </a:r>
            <a:r>
              <a:rPr lang="sv-SE" sz="2000" b="1" i="0" dirty="0">
                <a:solidFill>
                  <a:srgbClr val="0F0D53"/>
                </a:solidFill>
                <a:effectLst/>
                <a:latin typeface="Arial Rounded MT Bold" panose="020F0704030504030204" pitchFamily="34" charset="77"/>
              </a:rPr>
              <a:t> k </a:t>
            </a:r>
            <a:r>
              <a:rPr lang="sv-SE" sz="2000" b="1" i="0" dirty="0" err="1">
                <a:solidFill>
                  <a:srgbClr val="0F0D53"/>
                </a:solidFill>
                <a:effectLst/>
                <a:latin typeface="Arial Rounded MT Bold" panose="020F0704030504030204" pitchFamily="34" charset="77"/>
              </a:rPr>
              <a:t>lepšímu</a:t>
            </a:r>
            <a:r>
              <a:rPr lang="sv-SE" sz="2000" b="1" i="0" dirty="0">
                <a:solidFill>
                  <a:srgbClr val="0F0D53"/>
                </a:solidFill>
                <a:effectLst/>
                <a:latin typeface="Arial Rounded MT Bold" panose="020F0704030504030204" pitchFamily="34" charset="77"/>
              </a:rPr>
              <a:t>!</a:t>
            </a:r>
            <a:endParaRPr lang="en-US" sz="2000" spc="207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BB09E92-8B40-67DC-9DAE-A33A3B5C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3E02647-611D-73A8-1015-77F11F3702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91"/>
          <a:stretch/>
        </p:blipFill>
        <p:spPr>
          <a:xfrm>
            <a:off x="768349" y="6091201"/>
            <a:ext cx="3983346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5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358</Words>
  <Application>Microsoft Macintosh PowerPoint</Application>
  <PresentationFormat>Bredbild</PresentationFormat>
  <Paragraphs>39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Office-tema</vt:lpstr>
      <vt:lpstr>Udržitelnost od začátku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Sofia Zätterström</dc:creator>
  <cp:lastModifiedBy>Sofia Zätterström</cp:lastModifiedBy>
  <cp:revision>26</cp:revision>
  <dcterms:created xsi:type="dcterms:W3CDTF">2023-08-14T12:19:33Z</dcterms:created>
  <dcterms:modified xsi:type="dcterms:W3CDTF">2023-11-01T21:51:49Z</dcterms:modified>
</cp:coreProperties>
</file>